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96" r:id="rId2"/>
    <p:sldId id="323" r:id="rId3"/>
    <p:sldId id="324" r:id="rId4"/>
    <p:sldId id="298"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55" autoAdjust="0"/>
    <p:restoredTop sz="94660"/>
  </p:normalViewPr>
  <p:slideViewPr>
    <p:cSldViewPr>
      <p:cViewPr>
        <p:scale>
          <a:sx n="89" d="100"/>
          <a:sy n="89" d="100"/>
        </p:scale>
        <p:origin x="-2226" y="-51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D64A79-E4CD-4063-9694-F58C4C78E8C3}" type="datetimeFigureOut">
              <a:rPr lang="en-CA" smtClean="0"/>
              <a:t>05/05/2015</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29547A-B030-4205-A4A3-977C2CC120C6}" type="slidenum">
              <a:rPr lang="en-CA" smtClean="0"/>
              <a:t>‹#›</a:t>
            </a:fld>
            <a:endParaRPr lang="en-CA"/>
          </a:p>
        </p:txBody>
      </p:sp>
    </p:spTree>
    <p:extLst>
      <p:ext uri="{BB962C8B-B14F-4D97-AF65-F5344CB8AC3E}">
        <p14:creationId xmlns:p14="http://schemas.microsoft.com/office/powerpoint/2010/main" val="13228924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99392"/>
            <a:ext cx="9144000" cy="70567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2572154-EEF8-456E-AD19-1A9343BC4D5B}" type="datetimeFigureOut">
              <a:rPr lang="en-CA" smtClean="0"/>
              <a:t>05/05/2015</a:t>
            </a:fld>
            <a:endParaRPr lang="en-CA"/>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CA"/>
          </a:p>
        </p:txBody>
      </p:sp>
    </p:spTree>
    <p:extLst>
      <p:ext uri="{BB962C8B-B14F-4D97-AF65-F5344CB8AC3E}">
        <p14:creationId xmlns:p14="http://schemas.microsoft.com/office/powerpoint/2010/main" val="1502686527"/>
      </p:ext>
    </p:extLst>
  </p:cSld>
  <p:clrMapOvr>
    <a:masterClrMapping/>
  </p:clrMapOvr>
  <mc:AlternateContent xmlns:mc="http://schemas.openxmlformats.org/markup-compatibility/2006" xmlns:p14="http://schemas.microsoft.com/office/powerpoint/2010/main">
    <mc:Choice Requires="p14">
      <p:transition spd="slow" p14:dur="800" advClick="0" advTm="5000">
        <p14:flythrough/>
      </p:transition>
    </mc:Choice>
    <mc:Fallback xmlns="">
      <p:transition spd="slow" advClick="0" advTm="5000">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2572154-EEF8-456E-AD19-1A9343BC4D5B}" type="datetimeFigureOut">
              <a:rPr lang="en-CA" smtClean="0"/>
              <a:t>05/05/2015</a:t>
            </a:fld>
            <a:endParaRPr lang="en-CA"/>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CA"/>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AD2C9BA-C12F-40AE-BE2B-FE349FE95846}" type="slidenum">
              <a:rPr lang="en-CA" smtClean="0"/>
              <a:t>‹#›</a:t>
            </a:fld>
            <a:endParaRPr lang="en-CA"/>
          </a:p>
        </p:txBody>
      </p:sp>
    </p:spTree>
    <p:extLst>
      <p:ext uri="{BB962C8B-B14F-4D97-AF65-F5344CB8AC3E}">
        <p14:creationId xmlns:p14="http://schemas.microsoft.com/office/powerpoint/2010/main" val="1801419439"/>
      </p:ext>
    </p:extLst>
  </p:cSld>
  <p:clrMapOvr>
    <a:masterClrMapping/>
  </p:clrMapOvr>
  <mc:AlternateContent xmlns:mc="http://schemas.openxmlformats.org/markup-compatibility/2006" xmlns:p14="http://schemas.microsoft.com/office/powerpoint/2010/main">
    <mc:Choice Requires="p14">
      <p:transition spd="slow" p14:dur="800" advClick="0" advTm="5000">
        <p14:flythrough/>
      </p:transition>
    </mc:Choice>
    <mc:Fallback xmlns="">
      <p:transition spd="slow" advClick="0" advTm="5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2572154-EEF8-456E-AD19-1A9343BC4D5B}" type="datetimeFigureOut">
              <a:rPr lang="en-CA" smtClean="0"/>
              <a:t>05/05/2015</a:t>
            </a:fld>
            <a:endParaRPr lang="en-CA"/>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CA"/>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AD2C9BA-C12F-40AE-BE2B-FE349FE95846}" type="slidenum">
              <a:rPr lang="en-CA" smtClean="0"/>
              <a:t>‹#›</a:t>
            </a:fld>
            <a:endParaRPr lang="en-CA"/>
          </a:p>
        </p:txBody>
      </p:sp>
    </p:spTree>
    <p:extLst>
      <p:ext uri="{BB962C8B-B14F-4D97-AF65-F5344CB8AC3E}">
        <p14:creationId xmlns:p14="http://schemas.microsoft.com/office/powerpoint/2010/main" val="2373505477"/>
      </p:ext>
    </p:extLst>
  </p:cSld>
  <p:clrMapOvr>
    <a:masterClrMapping/>
  </p:clrMapOvr>
  <mc:AlternateContent xmlns:mc="http://schemas.openxmlformats.org/markup-compatibility/2006" xmlns:p14="http://schemas.microsoft.com/office/powerpoint/2010/main">
    <mc:Choice Requires="p14">
      <p:transition spd="slow" p14:dur="800" advClick="0" advTm="5000">
        <p14:flythrough/>
      </p:transition>
    </mc:Choice>
    <mc:Fallback xmlns="">
      <p:transition spd="slow" advClick="0" advTm="5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2572154-EEF8-456E-AD19-1A9343BC4D5B}" type="datetimeFigureOut">
              <a:rPr lang="en-CA" smtClean="0"/>
              <a:t>05/05/2015</a:t>
            </a:fld>
            <a:endParaRPr lang="en-CA"/>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CA"/>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AD2C9BA-C12F-40AE-BE2B-FE349FE95846}" type="slidenum">
              <a:rPr lang="en-CA" smtClean="0"/>
              <a:t>‹#›</a:t>
            </a:fld>
            <a:endParaRPr lang="en-CA"/>
          </a:p>
        </p:txBody>
      </p:sp>
    </p:spTree>
    <p:extLst>
      <p:ext uri="{BB962C8B-B14F-4D97-AF65-F5344CB8AC3E}">
        <p14:creationId xmlns:p14="http://schemas.microsoft.com/office/powerpoint/2010/main" val="2678920631"/>
      </p:ext>
    </p:extLst>
  </p:cSld>
  <p:clrMapOvr>
    <a:masterClrMapping/>
  </p:clrMapOvr>
  <mc:AlternateContent xmlns:mc="http://schemas.openxmlformats.org/markup-compatibility/2006" xmlns:p14="http://schemas.microsoft.com/office/powerpoint/2010/main">
    <mc:Choice Requires="p14">
      <p:transition spd="slow" p14:dur="800" advClick="0" advTm="5000">
        <p14:flythrough/>
      </p:transition>
    </mc:Choice>
    <mc:Fallback xmlns="">
      <p:transition spd="slow" advClick="0" advTm="5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2572154-EEF8-456E-AD19-1A9343BC4D5B}" type="datetimeFigureOut">
              <a:rPr lang="en-CA" smtClean="0"/>
              <a:t>05/05/2015</a:t>
            </a:fld>
            <a:endParaRPr lang="en-CA"/>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CA"/>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AD2C9BA-C12F-40AE-BE2B-FE349FE95846}" type="slidenum">
              <a:rPr lang="en-CA" smtClean="0"/>
              <a:t>‹#›</a:t>
            </a:fld>
            <a:endParaRPr lang="en-CA"/>
          </a:p>
        </p:txBody>
      </p:sp>
    </p:spTree>
    <p:extLst>
      <p:ext uri="{BB962C8B-B14F-4D97-AF65-F5344CB8AC3E}">
        <p14:creationId xmlns:p14="http://schemas.microsoft.com/office/powerpoint/2010/main" val="3213887951"/>
      </p:ext>
    </p:extLst>
  </p:cSld>
  <p:clrMapOvr>
    <a:masterClrMapping/>
  </p:clrMapOvr>
  <mc:AlternateContent xmlns:mc="http://schemas.openxmlformats.org/markup-compatibility/2006" xmlns:p14="http://schemas.microsoft.com/office/powerpoint/2010/main">
    <mc:Choice Requires="p14">
      <p:transition spd="slow" p14:dur="800" advClick="0" advTm="5000">
        <p14:flythrough/>
      </p:transition>
    </mc:Choice>
    <mc:Fallback xmlns="">
      <p:transition spd="slow" advClick="0" advTm="5000">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D2572154-EEF8-456E-AD19-1A9343BC4D5B}" type="datetimeFigureOut">
              <a:rPr lang="en-CA" smtClean="0"/>
              <a:t>05/05/2015</a:t>
            </a:fld>
            <a:endParaRPr lang="en-CA"/>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CA"/>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CAD2C9BA-C12F-40AE-BE2B-FE349FE95846}" type="slidenum">
              <a:rPr lang="en-CA" smtClean="0"/>
              <a:t>‹#›</a:t>
            </a:fld>
            <a:endParaRPr lang="en-CA"/>
          </a:p>
        </p:txBody>
      </p:sp>
    </p:spTree>
    <p:extLst>
      <p:ext uri="{BB962C8B-B14F-4D97-AF65-F5344CB8AC3E}">
        <p14:creationId xmlns:p14="http://schemas.microsoft.com/office/powerpoint/2010/main" val="1595556566"/>
      </p:ext>
    </p:extLst>
  </p:cSld>
  <p:clrMapOvr>
    <a:masterClrMapping/>
  </p:clrMapOvr>
  <mc:AlternateContent xmlns:mc="http://schemas.openxmlformats.org/markup-compatibility/2006" xmlns:p14="http://schemas.microsoft.com/office/powerpoint/2010/main">
    <mc:Choice Requires="p14">
      <p:transition spd="slow" p14:dur="800" advClick="0" advTm="5000">
        <p14:flythrough/>
      </p:transition>
    </mc:Choice>
    <mc:Fallback xmlns="">
      <p:transition spd="slow" advClick="0" advTm="5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D2572154-EEF8-456E-AD19-1A9343BC4D5B}" type="datetimeFigureOut">
              <a:rPr lang="en-CA" smtClean="0"/>
              <a:t>05/05/2015</a:t>
            </a:fld>
            <a:endParaRPr lang="en-CA"/>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CA"/>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CAD2C9BA-C12F-40AE-BE2B-FE349FE95846}" type="slidenum">
              <a:rPr lang="en-CA" smtClean="0"/>
              <a:t>‹#›</a:t>
            </a:fld>
            <a:endParaRPr lang="en-CA"/>
          </a:p>
        </p:txBody>
      </p:sp>
    </p:spTree>
    <p:extLst>
      <p:ext uri="{BB962C8B-B14F-4D97-AF65-F5344CB8AC3E}">
        <p14:creationId xmlns:p14="http://schemas.microsoft.com/office/powerpoint/2010/main" val="3807730644"/>
      </p:ext>
    </p:extLst>
  </p:cSld>
  <p:clrMapOvr>
    <a:masterClrMapping/>
  </p:clrMapOvr>
  <mc:AlternateContent xmlns:mc="http://schemas.openxmlformats.org/markup-compatibility/2006" xmlns:p14="http://schemas.microsoft.com/office/powerpoint/2010/main">
    <mc:Choice Requires="p14">
      <p:transition spd="slow" p14:dur="800" advClick="0" advTm="5000">
        <p14:flythrough/>
      </p:transition>
    </mc:Choice>
    <mc:Fallback xmlns="">
      <p:transition spd="slow" advClick="0" advTm="5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D2572154-EEF8-456E-AD19-1A9343BC4D5B}" type="datetimeFigureOut">
              <a:rPr lang="en-CA" smtClean="0"/>
              <a:t>05/05/2015</a:t>
            </a:fld>
            <a:endParaRPr lang="en-CA"/>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CA"/>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CAD2C9BA-C12F-40AE-BE2B-FE349FE95846}" type="slidenum">
              <a:rPr lang="en-CA" smtClean="0"/>
              <a:t>‹#›</a:t>
            </a:fld>
            <a:endParaRPr lang="en-CA"/>
          </a:p>
        </p:txBody>
      </p:sp>
    </p:spTree>
    <p:extLst>
      <p:ext uri="{BB962C8B-B14F-4D97-AF65-F5344CB8AC3E}">
        <p14:creationId xmlns:p14="http://schemas.microsoft.com/office/powerpoint/2010/main" val="2774419196"/>
      </p:ext>
    </p:extLst>
  </p:cSld>
  <p:clrMapOvr>
    <a:masterClrMapping/>
  </p:clrMapOvr>
  <mc:AlternateContent xmlns:mc="http://schemas.openxmlformats.org/markup-compatibility/2006" xmlns:p14="http://schemas.microsoft.com/office/powerpoint/2010/main">
    <mc:Choice Requires="p14">
      <p:transition spd="slow" p14:dur="800" advClick="0" advTm="5000">
        <p14:flythrough/>
      </p:transition>
    </mc:Choice>
    <mc:Fallback xmlns="">
      <p:transition spd="slow" advClick="0" advTm="5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D2572154-EEF8-456E-AD19-1A9343BC4D5B}" type="datetimeFigureOut">
              <a:rPr lang="en-CA" smtClean="0"/>
              <a:t>05/05/2015</a:t>
            </a:fld>
            <a:endParaRPr lang="en-CA"/>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CA"/>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CAD2C9BA-C12F-40AE-BE2B-FE349FE95846}" type="slidenum">
              <a:rPr lang="en-CA" smtClean="0"/>
              <a:t>‹#›</a:t>
            </a:fld>
            <a:endParaRPr lang="en-CA"/>
          </a:p>
        </p:txBody>
      </p:sp>
    </p:spTree>
    <p:extLst>
      <p:ext uri="{BB962C8B-B14F-4D97-AF65-F5344CB8AC3E}">
        <p14:creationId xmlns:p14="http://schemas.microsoft.com/office/powerpoint/2010/main" val="2653863102"/>
      </p:ext>
    </p:extLst>
  </p:cSld>
  <p:clrMapOvr>
    <a:masterClrMapping/>
  </p:clrMapOvr>
  <mc:AlternateContent xmlns:mc="http://schemas.openxmlformats.org/markup-compatibility/2006" xmlns:p14="http://schemas.microsoft.com/office/powerpoint/2010/main">
    <mc:Choice Requires="p14">
      <p:transition spd="slow" p14:dur="800" advClick="0" advTm="5000">
        <p14:flythrough/>
      </p:transition>
    </mc:Choice>
    <mc:Fallback xmlns="">
      <p:transition spd="slow" advClick="0" advTm="5000">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D2572154-EEF8-456E-AD19-1A9343BC4D5B}" type="datetimeFigureOut">
              <a:rPr lang="en-CA" smtClean="0"/>
              <a:t>05/05/2015</a:t>
            </a:fld>
            <a:endParaRPr lang="en-CA"/>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CA"/>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CAD2C9BA-C12F-40AE-BE2B-FE349FE95846}" type="slidenum">
              <a:rPr lang="en-CA" smtClean="0"/>
              <a:t>‹#›</a:t>
            </a:fld>
            <a:endParaRPr lang="en-CA"/>
          </a:p>
        </p:txBody>
      </p:sp>
    </p:spTree>
    <p:extLst>
      <p:ext uri="{BB962C8B-B14F-4D97-AF65-F5344CB8AC3E}">
        <p14:creationId xmlns:p14="http://schemas.microsoft.com/office/powerpoint/2010/main" val="2548548716"/>
      </p:ext>
    </p:extLst>
  </p:cSld>
  <p:clrMapOvr>
    <a:masterClrMapping/>
  </p:clrMapOvr>
  <mc:AlternateContent xmlns:mc="http://schemas.openxmlformats.org/markup-compatibility/2006" xmlns:p14="http://schemas.microsoft.com/office/powerpoint/2010/main">
    <mc:Choice Requires="p14">
      <p:transition spd="slow" p14:dur="800" advClick="0" advTm="5000">
        <p14:flythrough/>
      </p:transition>
    </mc:Choice>
    <mc:Fallback xmlns="">
      <p:transition spd="slow" advClick="0" advTm="5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D2572154-EEF8-456E-AD19-1A9343BC4D5B}" type="datetimeFigureOut">
              <a:rPr lang="en-CA" smtClean="0"/>
              <a:t>05/05/2015</a:t>
            </a:fld>
            <a:endParaRPr lang="en-CA"/>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CA"/>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CAD2C9BA-C12F-40AE-BE2B-FE349FE95846}" type="slidenum">
              <a:rPr lang="en-CA" smtClean="0"/>
              <a:t>‹#›</a:t>
            </a:fld>
            <a:endParaRPr lang="en-CA"/>
          </a:p>
        </p:txBody>
      </p:sp>
    </p:spTree>
    <p:extLst>
      <p:ext uri="{BB962C8B-B14F-4D97-AF65-F5344CB8AC3E}">
        <p14:creationId xmlns:p14="http://schemas.microsoft.com/office/powerpoint/2010/main" val="2904268102"/>
      </p:ext>
    </p:extLst>
  </p:cSld>
  <p:clrMapOvr>
    <a:masterClrMapping/>
  </p:clrMapOvr>
  <mc:AlternateContent xmlns:mc="http://schemas.openxmlformats.org/markup-compatibility/2006" xmlns:p14="http://schemas.microsoft.com/office/powerpoint/2010/main">
    <mc:Choice Requires="p14">
      <p:transition spd="slow" p14:dur="800" advClick="0" advTm="5000">
        <p14:flythrough/>
      </p:transition>
    </mc:Choice>
    <mc:Fallback xmlns="">
      <p:transition spd="slow" advClick="0" advTm="5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020272" y="6093296"/>
            <a:ext cx="1835696" cy="634964"/>
          </a:xfrm>
          <a:prstGeom prst="rect">
            <a:avLst/>
          </a:prstGeom>
        </p:spPr>
      </p:pic>
      <p:sp>
        <p:nvSpPr>
          <p:cNvPr id="8" name="TextBox 7"/>
          <p:cNvSpPr txBox="1"/>
          <p:nvPr userDrawn="1"/>
        </p:nvSpPr>
        <p:spPr>
          <a:xfrm>
            <a:off x="827584" y="6097764"/>
            <a:ext cx="1512168" cy="646331"/>
          </a:xfrm>
          <a:prstGeom prst="rect">
            <a:avLst/>
          </a:prstGeom>
          <a:noFill/>
        </p:spPr>
        <p:txBody>
          <a:bodyPr wrap="square" rtlCol="0">
            <a:spAutoFit/>
          </a:bodyPr>
          <a:lstStyle/>
          <a:p>
            <a:r>
              <a:rPr lang="en-CA" dirty="0" smtClean="0"/>
              <a:t>613-545-3227 </a:t>
            </a:r>
          </a:p>
          <a:p>
            <a:r>
              <a:rPr lang="en-CA" dirty="0" smtClean="0"/>
              <a:t>855-445-3227</a:t>
            </a:r>
            <a:endParaRPr lang="en-CA" dirty="0"/>
          </a:p>
        </p:txBody>
      </p:sp>
      <p:sp>
        <p:nvSpPr>
          <p:cNvPr id="9" name="TextBox 8"/>
          <p:cNvSpPr txBox="1"/>
          <p:nvPr userDrawn="1"/>
        </p:nvSpPr>
        <p:spPr>
          <a:xfrm>
            <a:off x="166257" y="6094392"/>
            <a:ext cx="864096" cy="646331"/>
          </a:xfrm>
          <a:prstGeom prst="rect">
            <a:avLst/>
          </a:prstGeom>
          <a:noFill/>
        </p:spPr>
        <p:txBody>
          <a:bodyPr wrap="square" rtlCol="0">
            <a:spAutoFit/>
          </a:bodyPr>
          <a:lstStyle/>
          <a:p>
            <a:r>
              <a:rPr lang="en-CA" b="1" dirty="0" smtClean="0">
                <a:solidFill>
                  <a:schemeClr val="accent2"/>
                </a:solidFill>
              </a:rPr>
              <a:t>CALL</a:t>
            </a:r>
          </a:p>
          <a:p>
            <a:r>
              <a:rPr lang="en-CA" b="1" dirty="0" smtClean="0">
                <a:solidFill>
                  <a:schemeClr val="accent2"/>
                </a:solidFill>
              </a:rPr>
              <a:t>NOW</a:t>
            </a:r>
            <a:endParaRPr lang="en-CA" b="1" dirty="0">
              <a:solidFill>
                <a:schemeClr val="accent2"/>
              </a:solidFill>
            </a:endParaRPr>
          </a:p>
        </p:txBody>
      </p:sp>
    </p:spTree>
    <p:extLst>
      <p:ext uri="{BB962C8B-B14F-4D97-AF65-F5344CB8AC3E}">
        <p14:creationId xmlns:p14="http://schemas.microsoft.com/office/powerpoint/2010/main" val="1221605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800" advClick="0" advTm="5000">
        <p14:flythrough/>
      </p:transition>
    </mc:Choice>
    <mc:Fallback xmlns="">
      <p:transition spd="slow" advClick="0" advTm="5000">
        <p:fade/>
      </p:transition>
    </mc:Fallback>
  </mc:AlternateConten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1322" y="22426"/>
            <a:ext cx="3348372" cy="1285191"/>
          </a:xfrm>
          <a:prstGeom prst="rect">
            <a:avLst/>
          </a:prstGeom>
        </p:spPr>
      </p:pic>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39752" y="5214462"/>
            <a:ext cx="4751512" cy="1643538"/>
          </a:xfrm>
          <a:prstGeom prst="rect">
            <a:avLst/>
          </a:prstGeom>
        </p:spPr>
      </p:pic>
      <p:sp>
        <p:nvSpPr>
          <p:cNvPr id="3" name="TextBox 2"/>
          <p:cNvSpPr txBox="1"/>
          <p:nvPr/>
        </p:nvSpPr>
        <p:spPr>
          <a:xfrm>
            <a:off x="755576" y="2249577"/>
            <a:ext cx="8388424" cy="954107"/>
          </a:xfrm>
          <a:prstGeom prst="rect">
            <a:avLst/>
          </a:prstGeom>
          <a:noFill/>
        </p:spPr>
        <p:txBody>
          <a:bodyPr wrap="square" rtlCol="0">
            <a:spAutoFit/>
          </a:bodyPr>
          <a:lstStyle/>
          <a:p>
            <a:r>
              <a:rPr lang="en-CA" sz="2800" b="1" dirty="0" smtClean="0"/>
              <a:t>SPECIAL TOPICS</a:t>
            </a:r>
          </a:p>
          <a:p>
            <a:endParaRPr lang="en-CA" sz="2800" b="1" dirty="0"/>
          </a:p>
        </p:txBody>
      </p:sp>
      <p:sp>
        <p:nvSpPr>
          <p:cNvPr id="4" name="TextBox 3"/>
          <p:cNvSpPr txBox="1"/>
          <p:nvPr/>
        </p:nvSpPr>
        <p:spPr>
          <a:xfrm>
            <a:off x="755576" y="2681625"/>
            <a:ext cx="7416824" cy="1323439"/>
          </a:xfrm>
          <a:prstGeom prst="rect">
            <a:avLst/>
          </a:prstGeom>
          <a:noFill/>
        </p:spPr>
        <p:txBody>
          <a:bodyPr wrap="square" rtlCol="0">
            <a:spAutoFit/>
          </a:bodyPr>
          <a:lstStyle/>
          <a:p>
            <a:r>
              <a:rPr lang="en-CA" sz="8000" dirty="0" smtClean="0"/>
              <a:t>Social Media</a:t>
            </a:r>
            <a:endParaRPr lang="en-CA" sz="8000" dirty="0"/>
          </a:p>
        </p:txBody>
      </p:sp>
    </p:spTree>
    <p:extLst>
      <p:ext uri="{BB962C8B-B14F-4D97-AF65-F5344CB8AC3E}">
        <p14:creationId xmlns:p14="http://schemas.microsoft.com/office/powerpoint/2010/main" val="3345854647"/>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900" decel="100000" fill="hold"/>
                                        <p:tgtEl>
                                          <p:spTgt spid="7"/>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6" presetClass="emph" presetSubtype="0" fill="hold" nodeType="afterEffect">
                                  <p:stCondLst>
                                    <p:cond delay="0"/>
                                  </p:stCondLst>
                                  <p:childTnLst>
                                    <p:animScale>
                                      <p:cBhvr>
                                        <p:cTn id="13" dur="1000" fill="hold"/>
                                        <p:tgtEl>
                                          <p:spTgt spid="7"/>
                                        </p:tgtEl>
                                      </p:cBhvr>
                                      <p:by x="50000" y="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CA" dirty="0"/>
              <a:t>If someone tells you on social media that they are being </a:t>
            </a:r>
            <a:r>
              <a:rPr lang="en-CA" dirty="0" smtClean="0"/>
              <a:t>harmed</a:t>
            </a:r>
            <a:endParaRPr lang="en-CA" dirty="0"/>
          </a:p>
        </p:txBody>
      </p:sp>
      <p:sp>
        <p:nvSpPr>
          <p:cNvPr id="4" name="Content Placeholder 4"/>
          <p:cNvSpPr>
            <a:spLocks noGrp="1"/>
          </p:cNvSpPr>
          <p:nvPr>
            <p:ph idx="1"/>
          </p:nvPr>
        </p:nvSpPr>
        <p:spPr/>
        <p:txBody>
          <a:bodyPr>
            <a:normAutofit/>
          </a:bodyPr>
          <a:lstStyle/>
          <a:p>
            <a:r>
              <a:rPr lang="en-CA" sz="2600" dirty="0"/>
              <a:t>Save all the information that was given to you about the abuse. This will be helpful during the investigation.</a:t>
            </a:r>
          </a:p>
          <a:p>
            <a:r>
              <a:rPr lang="en-CA" sz="2600" dirty="0"/>
              <a:t>Tell the individual that just confided in you that you care for them and what’s happening to them is not okay. Depending on your relationship with the person, let them know that you will be seeking help from authorities.</a:t>
            </a:r>
          </a:p>
          <a:p>
            <a:r>
              <a:rPr lang="en-CA" sz="2600" dirty="0" smtClean="0"/>
              <a:t>Report </a:t>
            </a:r>
            <a:r>
              <a:rPr lang="en-CA" sz="2600" dirty="0"/>
              <a:t>It! Speak to </a:t>
            </a:r>
            <a:r>
              <a:rPr lang="en-CA" sz="2600" dirty="0" smtClean="0"/>
              <a:t>the Police or </a:t>
            </a:r>
            <a:r>
              <a:rPr lang="en-CA" sz="2600" dirty="0"/>
              <a:t>the Children’s Aid Society</a:t>
            </a:r>
            <a:r>
              <a:rPr lang="en-CA" sz="2600" dirty="0" smtClean="0"/>
              <a:t>. If the matter is urgent, call 911. </a:t>
            </a:r>
            <a:endParaRPr lang="en-CA" sz="2600" dirty="0"/>
          </a:p>
          <a:p>
            <a:pPr marL="0" indent="0">
              <a:buNone/>
            </a:pPr>
            <a:endParaRPr lang="en-CA" dirty="0" smtClean="0"/>
          </a:p>
          <a:p>
            <a:endParaRPr lang="en-CA" dirty="0" smtClean="0"/>
          </a:p>
          <a:p>
            <a:endParaRPr lang="en-CA" dirty="0"/>
          </a:p>
        </p:txBody>
      </p:sp>
    </p:spTree>
    <p:extLst>
      <p:ext uri="{BB962C8B-B14F-4D97-AF65-F5344CB8AC3E}">
        <p14:creationId xmlns:p14="http://schemas.microsoft.com/office/powerpoint/2010/main" val="2122787034"/>
      </p:ext>
    </p:extLst>
  </p:cSld>
  <p:clrMapOvr>
    <a:masterClrMapping/>
  </p:clrMapOvr>
  <mc:AlternateContent xmlns:mc="http://schemas.openxmlformats.org/markup-compatibility/2006" xmlns:p14="http://schemas.microsoft.com/office/powerpoint/2010/main">
    <mc:Choice Requires="p14">
      <p:transition spd="slow" p14:dur="800" advClick="0" advTm="5000">
        <p14:flythrough/>
      </p:transition>
    </mc:Choice>
    <mc:Fallback xmlns="">
      <p:transition spd="slow" advClick="0" advTm="500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556792"/>
            <a:ext cx="9252520" cy="1200329"/>
          </a:xfrm>
          <a:prstGeom prst="rect">
            <a:avLst/>
          </a:prstGeom>
          <a:noFill/>
        </p:spPr>
        <p:txBody>
          <a:bodyPr wrap="square" rtlCol="0">
            <a:spAutoFit/>
          </a:bodyPr>
          <a:lstStyle/>
          <a:p>
            <a:pPr algn="ctr"/>
            <a:r>
              <a:rPr lang="en-CA" sz="3600" dirty="0" smtClean="0"/>
              <a:t>For information for kids, parents and caregivers about web and social media safety</a:t>
            </a:r>
            <a:endParaRPr lang="en-CA" sz="36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4600" y="2886075"/>
            <a:ext cx="4114800" cy="1085850"/>
          </a:xfrm>
          <a:prstGeom prst="rect">
            <a:avLst/>
          </a:prstGeom>
        </p:spPr>
      </p:pic>
    </p:spTree>
    <p:extLst>
      <p:ext uri="{BB962C8B-B14F-4D97-AF65-F5344CB8AC3E}">
        <p14:creationId xmlns:p14="http://schemas.microsoft.com/office/powerpoint/2010/main" val="2818592595"/>
      </p:ext>
    </p:extLst>
  </p:cSld>
  <p:clrMapOvr>
    <a:masterClrMapping/>
  </p:clrMapOvr>
  <mc:AlternateContent xmlns:mc="http://schemas.openxmlformats.org/markup-compatibility/2006" xmlns:p14="http://schemas.microsoft.com/office/powerpoint/2010/main">
    <mc:Choice Requires="p14">
      <p:transition spd="slow" p14:dur="800" advClick="0" advTm="5000">
        <p14:flythrough/>
      </p:transition>
    </mc:Choice>
    <mc:Fallback xmlns="">
      <p:transition spd="slow" advClick="0" advTm="500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939479"/>
            <a:ext cx="9144000" cy="1107996"/>
          </a:xfrm>
          <a:prstGeom prst="rect">
            <a:avLst/>
          </a:prstGeom>
          <a:noFill/>
        </p:spPr>
        <p:txBody>
          <a:bodyPr wrap="square" rtlCol="0">
            <a:spAutoFit/>
          </a:bodyPr>
          <a:lstStyle/>
          <a:p>
            <a:pPr algn="ctr"/>
            <a:r>
              <a:rPr lang="en-CA" sz="6600" dirty="0" smtClean="0"/>
              <a:t>Find Out More</a:t>
            </a:r>
            <a:endParaRPr lang="en-CA" sz="6600" dirty="0"/>
          </a:p>
        </p:txBody>
      </p:sp>
      <p:grpSp>
        <p:nvGrpSpPr>
          <p:cNvPr id="2" name="Group 1"/>
          <p:cNvGrpSpPr/>
          <p:nvPr/>
        </p:nvGrpSpPr>
        <p:grpSpPr>
          <a:xfrm>
            <a:off x="2051920" y="4005064"/>
            <a:ext cx="5400400" cy="1944216"/>
            <a:chOff x="2051920" y="4005064"/>
            <a:chExt cx="5400400" cy="1944216"/>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24128" y="4005064"/>
              <a:ext cx="1800000" cy="1800000"/>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51920" y="4077272"/>
              <a:ext cx="1800000" cy="180000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52320" y="4149280"/>
              <a:ext cx="1800000" cy="1800000"/>
            </a:xfrm>
            <a:prstGeom prst="rect">
              <a:avLst/>
            </a:prstGeom>
          </p:spPr>
        </p:pic>
      </p:grpSp>
      <p:sp>
        <p:nvSpPr>
          <p:cNvPr id="9" name="TextBox 8"/>
          <p:cNvSpPr txBox="1"/>
          <p:nvPr/>
        </p:nvSpPr>
        <p:spPr>
          <a:xfrm>
            <a:off x="0" y="2947591"/>
            <a:ext cx="9144000" cy="769441"/>
          </a:xfrm>
          <a:prstGeom prst="rect">
            <a:avLst/>
          </a:prstGeom>
          <a:noFill/>
        </p:spPr>
        <p:txBody>
          <a:bodyPr wrap="square" rtlCol="0">
            <a:spAutoFit/>
          </a:bodyPr>
          <a:lstStyle/>
          <a:p>
            <a:pPr algn="ctr"/>
            <a:r>
              <a:rPr lang="en-CA" sz="4400" dirty="0" smtClean="0">
                <a:solidFill>
                  <a:srgbClr val="FF0000"/>
                </a:solidFill>
              </a:rPr>
              <a:t>www.FamilyandChildren.ca</a:t>
            </a:r>
            <a:endParaRPr lang="en-CA" sz="4400" dirty="0">
              <a:solidFill>
                <a:srgbClr val="FF0000"/>
              </a:solidFill>
            </a:endParaRPr>
          </a:p>
        </p:txBody>
      </p:sp>
    </p:spTree>
    <p:extLst>
      <p:ext uri="{BB962C8B-B14F-4D97-AF65-F5344CB8AC3E}">
        <p14:creationId xmlns:p14="http://schemas.microsoft.com/office/powerpoint/2010/main" val="3676727376"/>
      </p:ext>
    </p:extLst>
  </p:cSld>
  <p:clrMapOvr>
    <a:masterClrMapping/>
  </p:clrMapOvr>
  <mc:AlternateContent xmlns:mc="http://schemas.openxmlformats.org/markup-compatibility/2006" xmlns:p14="http://schemas.microsoft.com/office/powerpoint/2010/main">
    <mc:Choice Requires="p14">
      <p:transition spd="slow" p14:dur="800" advClick="0" advTm="8000">
        <p14:flythrough/>
      </p:transition>
    </mc:Choice>
    <mc:Fallback xmlns="">
      <p:transition spd="slow" advClick="0" advTm="8000">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10973</TotalTime>
  <Words>119</Words>
  <Application>Microsoft Office PowerPoint</Application>
  <PresentationFormat>On-screen Show (4:3)</PresentationFormat>
  <Paragraphs>10</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If someone tells you on social media that they are being harmed</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133</cp:revision>
  <dcterms:created xsi:type="dcterms:W3CDTF">2014-05-20T17:35:48Z</dcterms:created>
  <dcterms:modified xsi:type="dcterms:W3CDTF">2015-05-05T15:19:44Z</dcterms:modified>
</cp:coreProperties>
</file>