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6" r:id="rId2"/>
    <p:sldId id="323" r:id="rId3"/>
    <p:sldId id="330" r:id="rId4"/>
    <p:sldId id="329" r:id="rId5"/>
    <p:sldId id="331" r:id="rId6"/>
    <p:sldId id="324" r:id="rId7"/>
    <p:sldId id="332" r:id="rId8"/>
    <p:sldId id="325" r:id="rId9"/>
    <p:sldId id="333" r:id="rId10"/>
    <p:sldId id="326" r:id="rId11"/>
    <p:sldId id="334" r:id="rId12"/>
    <p:sldId id="327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5" autoAdjust="0"/>
    <p:restoredTop sz="94660"/>
  </p:normalViewPr>
  <p:slideViewPr>
    <p:cSldViewPr>
      <p:cViewPr>
        <p:scale>
          <a:sx n="89" d="100"/>
          <a:sy n="89" d="100"/>
        </p:scale>
        <p:origin x="-2190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uartj\Desktop\Takes%20a%20Village\Special%20Topics\OIS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uartj\Desktop\Takes%20a%20Village\Special%20Topics\OIS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uartj\Desktop\Takes%20a%20Village\Special%20Topics\OIS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uartj\Desktop\Takes%20a%20Village\Special%20Topics\OIS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uartj\Desktop\Takes%20a%20Village\Special%20Topics\OIS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CA"/>
              <a:t>INVESTIGATIONS &amp; RISK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1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5"/>
              <c:layout>
                <c:manualLayout>
                  <c:x val="-0.15126450149756779"/>
                  <c:y val="7.71565915107497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Sheet1!$A$5:$A$10</c:f>
              <c:strCache>
                <c:ptCount val="6"/>
                <c:pt idx="0">
                  <c:v>Substantiated </c:v>
                </c:pt>
                <c:pt idx="1">
                  <c:v>Suspected</c:v>
                </c:pt>
                <c:pt idx="2">
                  <c:v>Unfounded</c:v>
                </c:pt>
                <c:pt idx="3">
                  <c:v>Significant Future Risk</c:v>
                </c:pt>
                <c:pt idx="4">
                  <c:v>No Signicficant Future Risk</c:v>
                </c:pt>
                <c:pt idx="5">
                  <c:v>Unknow Future Risk</c:v>
                </c:pt>
              </c:strCache>
            </c:strRef>
          </c:cat>
          <c:val>
            <c:numRef>
              <c:f>Sheet1!$B$5:$B$10</c:f>
              <c:numCache>
                <c:formatCode>General</c:formatCode>
                <c:ptCount val="6"/>
                <c:pt idx="0">
                  <c:v>43067</c:v>
                </c:pt>
                <c:pt idx="1">
                  <c:v>5972</c:v>
                </c:pt>
                <c:pt idx="2">
                  <c:v>48911</c:v>
                </c:pt>
                <c:pt idx="3">
                  <c:v>5089</c:v>
                </c:pt>
                <c:pt idx="4">
                  <c:v>19231</c:v>
                </c:pt>
                <c:pt idx="5">
                  <c:v>3010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CA" dirty="0" smtClean="0"/>
              <a:t>PLACEMENT DURING INVESTIGATION</a:t>
            </a:r>
            <a:endParaRPr lang="en-CA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Sheet1!$A$40:$A$43</c:f>
              <c:strCache>
                <c:ptCount val="4"/>
                <c:pt idx="0">
                  <c:v>No Placement</c:v>
                </c:pt>
                <c:pt idx="1">
                  <c:v>Placement with Kin</c:v>
                </c:pt>
                <c:pt idx="2">
                  <c:v>Placement to Foster Care</c:v>
                </c:pt>
                <c:pt idx="3">
                  <c:v>Placement to Treatment or Group Homes</c:v>
                </c:pt>
              </c:strCache>
            </c:strRef>
          </c:cat>
          <c:val>
            <c:numRef>
              <c:f>Sheet1!$B$40:$B$43</c:f>
              <c:numCache>
                <c:formatCode>#,##0</c:formatCode>
                <c:ptCount val="4"/>
                <c:pt idx="0">
                  <c:v>121020</c:v>
                </c:pt>
                <c:pt idx="1">
                  <c:v>1874</c:v>
                </c:pt>
                <c:pt idx="2">
                  <c:v>2105</c:v>
                </c:pt>
                <c:pt idx="3">
                  <c:v>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805696"/>
        <c:axId val="105807232"/>
      </c:barChart>
      <c:catAx>
        <c:axId val="1058056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5807232"/>
        <c:crosses val="autoZero"/>
        <c:auto val="1"/>
        <c:lblAlgn val="ctr"/>
        <c:lblOffset val="100"/>
        <c:noMultiLvlLbl val="0"/>
      </c:catAx>
      <c:valAx>
        <c:axId val="105807232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105805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CA"/>
              <a:t>Types of Substainiated Maltreatment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dirty="0"/>
                      <a:t>Emotional Maltreatment</a:t>
                    </a:r>
                    <a:r>
                      <a:rPr lang="en-US" dirty="0"/>
                      <a:t>
13%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Sheet1!$A$63:$A$67</c:f>
              <c:strCache>
                <c:ptCount val="5"/>
                <c:pt idx="0">
                  <c:v>Exposure to Partner Violence</c:v>
                </c:pt>
                <c:pt idx="1">
                  <c:v>Physical Abuse</c:v>
                </c:pt>
                <c:pt idx="2">
                  <c:v>Sexual Abuse</c:v>
                </c:pt>
                <c:pt idx="3">
                  <c:v>Neglect</c:v>
                </c:pt>
                <c:pt idx="4">
                  <c:v>Emotional Maltreatment</c:v>
                </c:pt>
              </c:strCache>
            </c:strRef>
          </c:cat>
          <c:val>
            <c:numRef>
              <c:f>Sheet1!$B$63:$B$67</c:f>
              <c:numCache>
                <c:formatCode>General</c:formatCode>
                <c:ptCount val="5"/>
                <c:pt idx="0">
                  <c:v>20443</c:v>
                </c:pt>
                <c:pt idx="1">
                  <c:v>5770</c:v>
                </c:pt>
                <c:pt idx="2">
                  <c:v>848</c:v>
                </c:pt>
                <c:pt idx="3">
                  <c:v>10386</c:v>
                </c:pt>
                <c:pt idx="4">
                  <c:v>5620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CA" dirty="0" smtClean="0"/>
              <a:t>Top Identified</a:t>
            </a:r>
            <a:r>
              <a:rPr lang="en-CA" baseline="0" dirty="0" smtClean="0"/>
              <a:t> </a:t>
            </a:r>
            <a:r>
              <a:rPr lang="en-CA" baseline="0" dirty="0"/>
              <a:t>Child Functioning Issues</a:t>
            </a:r>
            <a:endParaRPr lang="en-CA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Sheet1!$A$88:$A$93</c:f>
              <c:strCache>
                <c:ptCount val="6"/>
                <c:pt idx="0">
                  <c:v>Academic Difficulties</c:v>
                </c:pt>
                <c:pt idx="1">
                  <c:v>Depression/Anxiety/Withdrawal</c:v>
                </c:pt>
                <c:pt idx="2">
                  <c:v>ADD/ADHD</c:v>
                </c:pt>
                <c:pt idx="3">
                  <c:v>Agression</c:v>
                </c:pt>
                <c:pt idx="4">
                  <c:v>Attachment Issues</c:v>
                </c:pt>
                <c:pt idx="5">
                  <c:v>Intellectual/Development Disability</c:v>
                </c:pt>
              </c:strCache>
            </c:strRef>
          </c:cat>
          <c:val>
            <c:numRef>
              <c:f>Sheet1!$B$88:$B$93</c:f>
              <c:numCache>
                <c:formatCode>0%</c:formatCode>
                <c:ptCount val="6"/>
                <c:pt idx="0">
                  <c:v>0.19</c:v>
                </c:pt>
                <c:pt idx="1">
                  <c:v>0.19</c:v>
                </c:pt>
                <c:pt idx="2">
                  <c:v>0.13</c:v>
                </c:pt>
                <c:pt idx="3">
                  <c:v>0.12</c:v>
                </c:pt>
                <c:pt idx="4">
                  <c:v>0.11</c:v>
                </c:pt>
                <c:pt idx="5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312256"/>
        <c:axId val="107313792"/>
      </c:barChart>
      <c:catAx>
        <c:axId val="10731225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7313792"/>
        <c:crosses val="autoZero"/>
        <c:auto val="1"/>
        <c:lblAlgn val="ctr"/>
        <c:lblOffset val="100"/>
        <c:noMultiLvlLbl val="0"/>
      </c:catAx>
      <c:valAx>
        <c:axId val="1073137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107312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CA"/>
              <a:t>Top Caregiver Risk Factors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Sheet1!$A$108:$A$115</c:f>
              <c:strCache>
                <c:ptCount val="8"/>
                <c:pt idx="0">
                  <c:v>Victim of Partner Violence</c:v>
                </c:pt>
                <c:pt idx="1">
                  <c:v>Few social Supports</c:v>
                </c:pt>
                <c:pt idx="2">
                  <c:v>Mental Health Issues</c:v>
                </c:pt>
                <c:pt idx="3">
                  <c:v>Perpetrator of Partner Violence</c:v>
                </c:pt>
                <c:pt idx="4">
                  <c:v>Alcohol Abuse</c:v>
                </c:pt>
                <c:pt idx="5">
                  <c:v>Drug/Solvent Abuse</c:v>
                </c:pt>
                <c:pt idx="6">
                  <c:v>Physical Health Issues</c:v>
                </c:pt>
                <c:pt idx="7">
                  <c:v>Cognitive Impairment</c:v>
                </c:pt>
              </c:strCache>
            </c:strRef>
          </c:cat>
          <c:val>
            <c:numRef>
              <c:f>Sheet1!$B$108:$B$115</c:f>
              <c:numCache>
                <c:formatCode>0%</c:formatCode>
                <c:ptCount val="8"/>
                <c:pt idx="0">
                  <c:v>0.49</c:v>
                </c:pt>
                <c:pt idx="1">
                  <c:v>0.34</c:v>
                </c:pt>
                <c:pt idx="2">
                  <c:v>0.27</c:v>
                </c:pt>
                <c:pt idx="3">
                  <c:v>0.16</c:v>
                </c:pt>
                <c:pt idx="4">
                  <c:v>0.1</c:v>
                </c:pt>
                <c:pt idx="5">
                  <c:v>0.09</c:v>
                </c:pt>
                <c:pt idx="6">
                  <c:v>0.08</c:v>
                </c:pt>
                <c:pt idx="7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332736"/>
        <c:axId val="107334272"/>
      </c:barChart>
      <c:catAx>
        <c:axId val="1073327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7334272"/>
        <c:crosses val="autoZero"/>
        <c:auto val="1"/>
        <c:lblAlgn val="ctr"/>
        <c:lblOffset val="100"/>
        <c:noMultiLvlLbl val="0"/>
      </c:catAx>
      <c:valAx>
        <c:axId val="1073342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107332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64A79-E4CD-4063-9694-F58C4C78E8C3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9547A-B030-4205-A4A3-977C2CC120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2892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99392"/>
            <a:ext cx="9144000" cy="70567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572154-EEF8-456E-AD19-1A9343BC4D5B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268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572154-EEF8-456E-AD19-1A9343BC4D5B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D2C9BA-C12F-40AE-BE2B-FE349FE958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141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572154-EEF8-456E-AD19-1A9343BC4D5B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D2C9BA-C12F-40AE-BE2B-FE349FE958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350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572154-EEF8-456E-AD19-1A9343BC4D5B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D2C9BA-C12F-40AE-BE2B-FE349FE958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892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572154-EEF8-456E-AD19-1A9343BC4D5B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D2C9BA-C12F-40AE-BE2B-FE349FE958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388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572154-EEF8-456E-AD19-1A9343BC4D5B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D2C9BA-C12F-40AE-BE2B-FE349FE958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555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572154-EEF8-456E-AD19-1A9343BC4D5B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D2C9BA-C12F-40AE-BE2B-FE349FE958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773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572154-EEF8-456E-AD19-1A9343BC4D5B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D2C9BA-C12F-40AE-BE2B-FE349FE958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441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572154-EEF8-456E-AD19-1A9343BC4D5B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D2C9BA-C12F-40AE-BE2B-FE349FE958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386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572154-EEF8-456E-AD19-1A9343BC4D5B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D2C9BA-C12F-40AE-BE2B-FE349FE958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854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572154-EEF8-456E-AD19-1A9343BC4D5B}" type="datetimeFigureOut">
              <a:rPr lang="en-CA" smtClean="0"/>
              <a:t>18/06/2015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D2C9BA-C12F-40AE-BE2B-FE349FE958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426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093296"/>
            <a:ext cx="1835696" cy="6349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827584" y="609776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613-545-3227 </a:t>
            </a:r>
          </a:p>
          <a:p>
            <a:r>
              <a:rPr lang="en-CA" dirty="0" smtClean="0"/>
              <a:t>855-445-3227</a:t>
            </a:r>
            <a:endParaRPr lang="en-CA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66257" y="6094392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chemeClr val="accent2"/>
                </a:solidFill>
              </a:rPr>
              <a:t>CALL</a:t>
            </a:r>
          </a:p>
          <a:p>
            <a:r>
              <a:rPr lang="en-CA" b="1" dirty="0" smtClean="0">
                <a:solidFill>
                  <a:schemeClr val="accent2"/>
                </a:solidFill>
              </a:rPr>
              <a:t>NOW</a:t>
            </a:r>
            <a:endParaRPr lang="en-CA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60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322" y="22426"/>
            <a:ext cx="3348372" cy="128519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5214462"/>
            <a:ext cx="4751512" cy="16435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6" y="2249577"/>
            <a:ext cx="8388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 smtClean="0"/>
              <a:t>SPECIAL TOPICS</a:t>
            </a:r>
          </a:p>
          <a:p>
            <a:endParaRPr lang="en-CA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681625"/>
            <a:ext cx="7416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600" dirty="0" smtClean="0"/>
              <a:t>Inside The Numbers</a:t>
            </a:r>
            <a:endParaRPr lang="en-CA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3627021"/>
            <a:ext cx="8388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 smtClean="0"/>
              <a:t>STATISTICS ON THE WORK WE DO</a:t>
            </a:r>
          </a:p>
          <a:p>
            <a:endParaRPr lang="en-CA" sz="2800" b="1" dirty="0"/>
          </a:p>
        </p:txBody>
      </p:sp>
    </p:spTree>
    <p:extLst>
      <p:ext uri="{BB962C8B-B14F-4D97-AF65-F5344CB8AC3E}">
        <p14:creationId xmlns:p14="http://schemas.microsoft.com/office/powerpoint/2010/main" val="334585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019788"/>
              </p:ext>
            </p:extLst>
          </p:nvPr>
        </p:nvGraphicFramePr>
        <p:xfrm>
          <a:off x="33826" y="836712"/>
          <a:ext cx="857062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520945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 smtClean="0"/>
              <a:t>Only in substantiated cases and at time of investigation.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408533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1598" y="1412776"/>
            <a:ext cx="7704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WHAT PEOPLE BELIEVE</a:t>
            </a:r>
          </a:p>
          <a:p>
            <a:r>
              <a:rPr lang="en-CA" dirty="0" smtClean="0"/>
              <a:t>Parents of children who have been abused or neglected are just bad people. 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794283"/>
            <a:ext cx="79928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THE REALITY</a:t>
            </a:r>
          </a:p>
          <a:p>
            <a:r>
              <a:rPr lang="en-CA" b="1" dirty="0" smtClean="0">
                <a:solidFill>
                  <a:srgbClr val="FF0000"/>
                </a:solidFill>
              </a:rPr>
              <a:t>The challenges that these caregivers face are complex </a:t>
            </a:r>
            <a:r>
              <a:rPr lang="en-CA" dirty="0" smtClean="0"/>
              <a:t>and involve a variety of different and sometimes related issues.  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23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467290"/>
              </p:ext>
            </p:extLst>
          </p:nvPr>
        </p:nvGraphicFramePr>
        <p:xfrm>
          <a:off x="35380" y="548680"/>
          <a:ext cx="900111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520945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 smtClean="0"/>
              <a:t>Covers primary caregivers of children in substantiated cases of maltreatment and at time of investigation.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427008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39479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smtClean="0"/>
              <a:t>Find Out More</a:t>
            </a:r>
            <a:endParaRPr lang="en-CA" sz="6600" dirty="0"/>
          </a:p>
        </p:txBody>
      </p:sp>
      <p:grpSp>
        <p:nvGrpSpPr>
          <p:cNvPr id="2" name="Group 1"/>
          <p:cNvGrpSpPr/>
          <p:nvPr/>
        </p:nvGrpSpPr>
        <p:grpSpPr>
          <a:xfrm>
            <a:off x="2051920" y="4005064"/>
            <a:ext cx="5400400" cy="1944216"/>
            <a:chOff x="2051920" y="4005064"/>
            <a:chExt cx="5400400" cy="194421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4128" y="4005064"/>
              <a:ext cx="1800000" cy="18000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920" y="4077272"/>
              <a:ext cx="1800000" cy="1800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2320" y="4149280"/>
              <a:ext cx="1800000" cy="1800000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0" y="294759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dirty="0" smtClean="0">
                <a:solidFill>
                  <a:srgbClr val="FF0000"/>
                </a:solidFill>
              </a:rPr>
              <a:t>www.FamilyandChildren.ca</a:t>
            </a:r>
            <a:endParaRPr lang="en-CA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2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8000">
        <p14:flythrough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dirty="0" smtClean="0"/>
              <a:t>What is the best source?</a:t>
            </a:r>
            <a:endParaRPr lang="en-CA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673223" y="1973663"/>
            <a:ext cx="4474840" cy="118499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CA" sz="5100" dirty="0" smtClean="0"/>
              <a:t>Ontario Incidence of Reported Child Abuse and Neglect 2013.</a:t>
            </a:r>
          </a:p>
          <a:p>
            <a:pPr marL="0" indent="0">
              <a:buNone/>
            </a:pPr>
            <a:endParaRPr lang="en-CA" sz="2600" dirty="0"/>
          </a:p>
          <a:p>
            <a:r>
              <a:rPr lang="en-CA" sz="3800" dirty="0" smtClean="0"/>
              <a:t>Published 2015</a:t>
            </a:r>
            <a:endParaRPr lang="en-CA" sz="3800" dirty="0"/>
          </a:p>
          <a:p>
            <a:pPr marL="0" indent="0">
              <a:buNone/>
            </a:pPr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9407">
            <a:off x="5283437" y="1437133"/>
            <a:ext cx="2660781" cy="34430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2278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1598" y="1412776"/>
            <a:ext cx="7704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WHAT PEOPLE BELIEVE</a:t>
            </a:r>
          </a:p>
          <a:p>
            <a:r>
              <a:rPr lang="en-CA" dirty="0" smtClean="0"/>
              <a:t>Most investigations by a Children’s Aid Society find that children are being abused.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794283"/>
            <a:ext cx="7704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THE REALITY</a:t>
            </a:r>
          </a:p>
          <a:p>
            <a:r>
              <a:rPr lang="en-CA" dirty="0" smtClean="0"/>
              <a:t>Nearly 40 percent of investigations are deemed to be </a:t>
            </a:r>
            <a:r>
              <a:rPr lang="en-CA" b="1" dirty="0" smtClean="0">
                <a:solidFill>
                  <a:srgbClr val="FF0000"/>
                </a:solidFill>
              </a:rPr>
              <a:t>Unfounded</a:t>
            </a:r>
            <a:r>
              <a:rPr lang="en-CA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2881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5330581"/>
              </p:ext>
            </p:extLst>
          </p:nvPr>
        </p:nvGraphicFramePr>
        <p:xfrm>
          <a:off x="107505" y="332656"/>
          <a:ext cx="6840759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88224" y="2060848"/>
            <a:ext cx="24482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TOTAL NUMBER OF INVESTIGATIONS</a:t>
            </a:r>
          </a:p>
          <a:p>
            <a:r>
              <a:rPr lang="en-CA" b="1" dirty="0" smtClean="0">
                <a:solidFill>
                  <a:srgbClr val="FF0000"/>
                </a:solidFill>
              </a:rPr>
              <a:t>125,281</a:t>
            </a:r>
          </a:p>
          <a:p>
            <a:r>
              <a:rPr lang="en-CA" sz="1600" dirty="0" smtClean="0"/>
              <a:t>Or 53 per 1,000 children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46771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1598" y="1412776"/>
            <a:ext cx="7704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WHAT PEOPLE BELIEVE</a:t>
            </a:r>
          </a:p>
          <a:p>
            <a:r>
              <a:rPr lang="en-CA" dirty="0" smtClean="0"/>
              <a:t>Most of the kids seen by a Children’s Aid Society  are taken out of their homes and placed into foster care.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794283"/>
            <a:ext cx="7704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THE REALITY</a:t>
            </a:r>
          </a:p>
          <a:p>
            <a:r>
              <a:rPr lang="en-CA" dirty="0" smtClean="0"/>
              <a:t>The vast majority of kids seen by a Children’s Aid Society </a:t>
            </a:r>
            <a:r>
              <a:rPr lang="en-CA" b="1" dirty="0" smtClean="0">
                <a:solidFill>
                  <a:srgbClr val="FF0000"/>
                </a:solidFill>
              </a:rPr>
              <a:t>stay in their homes with their families.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75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082608"/>
              </p:ext>
            </p:extLst>
          </p:nvPr>
        </p:nvGraphicFramePr>
        <p:xfrm>
          <a:off x="179512" y="620688"/>
          <a:ext cx="82089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227687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 smtClean="0">
                <a:solidFill>
                  <a:schemeClr val="bg1"/>
                </a:solidFill>
              </a:rPr>
              <a:t>97%</a:t>
            </a:r>
            <a:endParaRPr lang="en-CA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37321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Even with other entry points – </a:t>
            </a:r>
            <a:r>
              <a:rPr lang="en-CA" dirty="0" smtClean="0"/>
              <a:t>about 90% of the kids </a:t>
            </a:r>
            <a:r>
              <a:rPr lang="en-CA" dirty="0" smtClean="0"/>
              <a:t>we see stay in their homes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432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1598" y="1412776"/>
            <a:ext cx="7704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WHAT PEOPLE BELIEVE</a:t>
            </a:r>
          </a:p>
          <a:p>
            <a:r>
              <a:rPr lang="en-CA" dirty="0" smtClean="0"/>
              <a:t>Most of the work a Children’s Aid Society does revolves around sexual and physical abuse of children.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794283"/>
            <a:ext cx="79928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THE REALITY</a:t>
            </a:r>
          </a:p>
          <a:p>
            <a:r>
              <a:rPr lang="en-CA" b="1" dirty="0" smtClean="0">
                <a:solidFill>
                  <a:srgbClr val="FF0000"/>
                </a:solidFill>
              </a:rPr>
              <a:t>Sexual and physical abuse is just a fraction of the work </a:t>
            </a:r>
            <a:r>
              <a:rPr lang="en-CA" dirty="0" smtClean="0"/>
              <a:t>Children’s Aid Societies do. 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65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8594460"/>
              </p:ext>
            </p:extLst>
          </p:nvPr>
        </p:nvGraphicFramePr>
        <p:xfrm>
          <a:off x="-21632" y="188640"/>
          <a:ext cx="6681864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36096" y="1844824"/>
            <a:ext cx="35649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400" dirty="0" smtClean="0"/>
              <a:t>PHYSICAL HARM</a:t>
            </a:r>
          </a:p>
          <a:p>
            <a:pPr algn="r"/>
            <a:r>
              <a:rPr lang="en-CA" b="1" dirty="0" smtClean="0"/>
              <a:t>None</a:t>
            </a:r>
            <a:r>
              <a:rPr lang="en-CA" dirty="0" smtClean="0"/>
              <a:t>: </a:t>
            </a:r>
            <a:r>
              <a:rPr lang="en-CA" dirty="0" smtClean="0">
                <a:solidFill>
                  <a:srgbClr val="FF0000"/>
                </a:solidFill>
              </a:rPr>
              <a:t>95%</a:t>
            </a:r>
          </a:p>
          <a:p>
            <a:pPr algn="r"/>
            <a:r>
              <a:rPr lang="en-CA" dirty="0" smtClean="0"/>
              <a:t>Harm, no treatment required:</a:t>
            </a:r>
            <a:r>
              <a:rPr lang="en-CA" dirty="0" smtClean="0">
                <a:solidFill>
                  <a:srgbClr val="FF0000"/>
                </a:solidFill>
              </a:rPr>
              <a:t> 4%</a:t>
            </a:r>
          </a:p>
          <a:p>
            <a:pPr algn="r"/>
            <a:r>
              <a:rPr lang="en-CA" dirty="0" smtClean="0"/>
              <a:t>Harm, treatment required: </a:t>
            </a:r>
            <a:r>
              <a:rPr lang="en-CA" dirty="0" smtClean="0">
                <a:solidFill>
                  <a:srgbClr val="FF0000"/>
                </a:solidFill>
              </a:rPr>
              <a:t>1%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8496" y="3288466"/>
            <a:ext cx="35649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400" dirty="0" smtClean="0"/>
              <a:t>EMOTIONAL HARM</a:t>
            </a:r>
          </a:p>
          <a:p>
            <a:pPr algn="r"/>
            <a:r>
              <a:rPr lang="en-CA" b="1" dirty="0" smtClean="0"/>
              <a:t>None</a:t>
            </a:r>
            <a:r>
              <a:rPr lang="en-CA" dirty="0" smtClean="0"/>
              <a:t>: </a:t>
            </a:r>
            <a:r>
              <a:rPr lang="en-CA" dirty="0" smtClean="0">
                <a:solidFill>
                  <a:srgbClr val="FF0000"/>
                </a:solidFill>
              </a:rPr>
              <a:t>65%</a:t>
            </a:r>
          </a:p>
          <a:p>
            <a:pPr algn="r"/>
            <a:r>
              <a:rPr lang="en-CA" dirty="0" smtClean="0"/>
              <a:t>Harm, no treatment required:</a:t>
            </a:r>
            <a:r>
              <a:rPr lang="en-CA" dirty="0" smtClean="0">
                <a:solidFill>
                  <a:srgbClr val="FF0000"/>
                </a:solidFill>
              </a:rPr>
              <a:t> 13%</a:t>
            </a:r>
          </a:p>
          <a:p>
            <a:pPr algn="r"/>
            <a:r>
              <a:rPr lang="en-CA" dirty="0" smtClean="0"/>
              <a:t>Harm, treatment required: </a:t>
            </a:r>
            <a:r>
              <a:rPr lang="en-CA" dirty="0" smtClean="0">
                <a:solidFill>
                  <a:srgbClr val="FF0000"/>
                </a:solidFill>
              </a:rPr>
              <a:t>22%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02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1598" y="1412776"/>
            <a:ext cx="7704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WHAT PEOPLE BELIEVE</a:t>
            </a:r>
          </a:p>
          <a:p>
            <a:r>
              <a:rPr lang="en-CA" dirty="0" smtClean="0"/>
              <a:t>Most of the children that a Children’s Aid Society see who have </a:t>
            </a:r>
            <a:r>
              <a:rPr lang="en-CA" dirty="0"/>
              <a:t>been abused or neglected </a:t>
            </a:r>
            <a:r>
              <a:rPr lang="en-CA" dirty="0" smtClean="0"/>
              <a:t>have mental health problems.   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794283"/>
            <a:ext cx="79928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THE REALITY</a:t>
            </a:r>
          </a:p>
          <a:p>
            <a:r>
              <a:rPr lang="en-CA" dirty="0" smtClean="0"/>
              <a:t>There are </a:t>
            </a:r>
            <a:r>
              <a:rPr lang="en-CA" dirty="0" smtClean="0">
                <a:solidFill>
                  <a:srgbClr val="FF0000"/>
                </a:solidFill>
              </a:rPr>
              <a:t>a variety of issues </a:t>
            </a:r>
            <a:r>
              <a:rPr lang="en-CA" dirty="0" smtClean="0"/>
              <a:t>that children face once they have been exposed to abuse or neglect. Some children have multiple issues, some have none. 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3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14:flythroug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11121</TotalTime>
  <Words>363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What is the best source?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144</cp:revision>
  <dcterms:created xsi:type="dcterms:W3CDTF">2014-05-20T17:35:48Z</dcterms:created>
  <dcterms:modified xsi:type="dcterms:W3CDTF">2015-06-18T12:59:00Z</dcterms:modified>
</cp:coreProperties>
</file>